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70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 ANTOINE" userId="484d0dea74ef74b3" providerId="LiveId" clId="{6C540AEF-4843-46DD-A924-7AC22894179F}"/>
    <pc:docChg chg="undo custSel modSld">
      <pc:chgData name="Christophe ANTOINE" userId="484d0dea74ef74b3" providerId="LiveId" clId="{6C540AEF-4843-46DD-A924-7AC22894179F}" dt="2024-03-04T16:59:35.106" v="149" actId="1076"/>
      <pc:docMkLst>
        <pc:docMk/>
      </pc:docMkLst>
      <pc:sldChg chg="modSp mod">
        <pc:chgData name="Christophe ANTOINE" userId="484d0dea74ef74b3" providerId="LiveId" clId="{6C540AEF-4843-46DD-A924-7AC22894179F}" dt="2024-03-04T16:59:35.106" v="149" actId="1076"/>
        <pc:sldMkLst>
          <pc:docMk/>
          <pc:sldMk cId="3421854245" sldId="707"/>
        </pc:sldMkLst>
        <pc:spChg chg="mod">
          <ac:chgData name="Christophe ANTOINE" userId="484d0dea74ef74b3" providerId="LiveId" clId="{6C540AEF-4843-46DD-A924-7AC22894179F}" dt="2024-03-04T16:58:48.850" v="137" actId="14100"/>
          <ac:spMkLst>
            <pc:docMk/>
            <pc:sldMk cId="3421854245" sldId="707"/>
            <ac:spMk id="4" creationId="{00000000-0000-0000-0000-000000000000}"/>
          </ac:spMkLst>
        </pc:spChg>
        <pc:spChg chg="mod">
          <ac:chgData name="Christophe ANTOINE" userId="484d0dea74ef74b3" providerId="LiveId" clId="{6C540AEF-4843-46DD-A924-7AC22894179F}" dt="2024-03-04T16:58:51.797" v="138" actId="14100"/>
          <ac:spMkLst>
            <pc:docMk/>
            <pc:sldMk cId="3421854245" sldId="707"/>
            <ac:spMk id="16" creationId="{00000000-0000-0000-0000-000000000000}"/>
          </ac:spMkLst>
        </pc:spChg>
        <pc:spChg chg="mod">
          <ac:chgData name="Christophe ANTOINE" userId="484d0dea74ef74b3" providerId="LiveId" clId="{6C540AEF-4843-46DD-A924-7AC22894179F}" dt="2024-03-04T16:59:30.146" v="148" actId="14100"/>
          <ac:spMkLst>
            <pc:docMk/>
            <pc:sldMk cId="3421854245" sldId="707"/>
            <ac:spMk id="17" creationId="{00000000-0000-0000-0000-000000000000}"/>
          </ac:spMkLst>
        </pc:spChg>
        <pc:spChg chg="mod">
          <ac:chgData name="Christophe ANTOINE" userId="484d0dea74ef74b3" providerId="LiveId" clId="{6C540AEF-4843-46DD-A924-7AC22894179F}" dt="2024-03-04T16:57:14.300" v="90" actId="14100"/>
          <ac:spMkLst>
            <pc:docMk/>
            <pc:sldMk cId="3421854245" sldId="707"/>
            <ac:spMk id="18" creationId="{00000000-0000-0000-0000-000000000000}"/>
          </ac:spMkLst>
        </pc:spChg>
        <pc:spChg chg="mod">
          <ac:chgData name="Christophe ANTOINE" userId="484d0dea74ef74b3" providerId="LiveId" clId="{6C540AEF-4843-46DD-A924-7AC22894179F}" dt="2024-03-04T16:57:05.042" v="89" actId="33524"/>
          <ac:spMkLst>
            <pc:docMk/>
            <pc:sldMk cId="3421854245" sldId="707"/>
            <ac:spMk id="23" creationId="{00000000-0000-0000-0000-000000000000}"/>
          </ac:spMkLst>
        </pc:spChg>
        <pc:spChg chg="mod">
          <ac:chgData name="Christophe ANTOINE" userId="484d0dea74ef74b3" providerId="LiveId" clId="{6C540AEF-4843-46DD-A924-7AC22894179F}" dt="2024-03-04T16:59:35.106" v="149" actId="1076"/>
          <ac:spMkLst>
            <pc:docMk/>
            <pc:sldMk cId="3421854245" sldId="707"/>
            <ac:spMk id="26" creationId="{00000000-0000-0000-0000-000000000000}"/>
          </ac:spMkLst>
        </pc:spChg>
        <pc:spChg chg="mod">
          <ac:chgData name="Christophe ANTOINE" userId="484d0dea74ef74b3" providerId="LiveId" clId="{6C540AEF-4843-46DD-A924-7AC22894179F}" dt="2024-03-04T16:57:17.994" v="92" actId="14100"/>
          <ac:spMkLst>
            <pc:docMk/>
            <pc:sldMk cId="3421854245" sldId="707"/>
            <ac:spMk id="6451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A1358-F136-42AA-93B7-FE30ECCF54E3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DE7B3-A1CE-4305-8D59-49CDBD4A48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417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2175D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1363" indent="-284163" eaLnBrk="0" hangingPunct="0">
              <a:defRPr>
                <a:solidFill>
                  <a:srgbClr val="2175D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1413" indent="-227013" eaLnBrk="0" hangingPunct="0">
              <a:defRPr>
                <a:solidFill>
                  <a:srgbClr val="2175D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598613" indent="-227013" eaLnBrk="0" hangingPunct="0">
              <a:defRPr>
                <a:solidFill>
                  <a:srgbClr val="2175D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5813" indent="-227013" eaLnBrk="0" hangingPunct="0">
              <a:defRPr>
                <a:solidFill>
                  <a:srgbClr val="2175D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75D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75D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75D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75D9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C7336F-DBA6-4049-BA16-083F45A700C1}" type="slidenum">
              <a:rPr lang="fr-FR" altLang="fr-FR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fr-FR" altLang="fr-F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82625" y="908050"/>
            <a:ext cx="8102600" cy="4559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2848" y="5768932"/>
            <a:ext cx="5385898" cy="546242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39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4F8114-0E60-B9B6-0523-886D272BC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6993B8-0F9E-108F-B0AF-63CCB4BD4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A2A037-E2F8-388F-DB9A-995182340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E1A2-CB88-47C9-AB5F-90E372ADBB07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C671EF-200A-A485-907E-60E94101C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73220D-8397-B0A5-9F89-C6411F89D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B444-019E-483C-A8E4-05C5AF3771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64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4BFB3-D87F-551A-3CB4-182507A3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FF7F9F-98A0-C14A-096D-8ABE6ECED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5995D4-41C4-1BCA-4BCB-D0C7AEC4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E1A2-CB88-47C9-AB5F-90E372ADBB07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0CFD14-412F-4253-B7EA-4C7C1D72E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BB3277-EE7C-30A6-2205-EEB419C0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B444-019E-483C-A8E4-05C5AF3771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50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B5CE5C7-2355-C7A9-FB3D-C93B64EF82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F423F3-7D7C-DC3F-64CB-ECBE05DB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ABEBCA-5368-F7DC-0870-DF9C10619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E1A2-CB88-47C9-AB5F-90E372ADBB07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8F213A-A3EB-1185-1067-8115A87A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825FC2-5590-AD3C-CF21-681E84C2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B444-019E-483C-A8E4-05C5AF3771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12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4FF8C7-09F0-D94F-46C5-7AEF32218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918B98-1268-0463-7162-549AFAB8F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0C154D-7EA0-59A6-0C67-C0FB5F94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E1A2-CB88-47C9-AB5F-90E372ADBB07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4D27B4-96D4-1B86-6AE1-B2676ECD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551628-38FE-DB73-3CE5-9643AE6B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B444-019E-483C-A8E4-05C5AF3771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5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678ED4-7958-5898-ED4E-1D52AC18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0106BB-250A-9279-D150-5A43AA1F0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BD2974-DB17-3B93-E9EA-6FC49C089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E1A2-CB88-47C9-AB5F-90E372ADBB07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C6FC6E-7FCC-0C4B-4DC6-FF64E94E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C390D2-AA4A-DDE0-8406-F9B5092E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B444-019E-483C-A8E4-05C5AF3771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27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FAF2DC-AACD-B372-95D6-40A0EE47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941DFC-188F-C4EE-E822-B55B12B97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7A5C27-0988-1858-1075-ADF5F1735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77CDEF-6904-8B56-09D4-584E0EC76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E1A2-CB88-47C9-AB5F-90E372ADBB07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F886D4-888E-BC36-9168-3C67AAB29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8B2A0-A2DA-3D66-DE6F-E36D91634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B444-019E-483C-A8E4-05C5AF3771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12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3F4C29-B2E7-2235-7089-A7276E2D7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5239DD-B24A-816B-4422-6791C0F61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4E65C2-A882-62F2-47DF-FB96BB1D8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10413BE-3425-05C5-47EC-64788D5A1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B0473A1-C16F-51E6-53D2-99393A226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3EDD2B3-E430-0713-5DDD-C1C2609D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E1A2-CB88-47C9-AB5F-90E372ADBB07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E3647F1-82CE-944A-91EF-6F5B16F2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47E56D6-3F0F-5B7F-C5B1-25FE4E141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B444-019E-483C-A8E4-05C5AF3771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84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B7404-9A81-C908-126A-CBCE98897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F881649-908F-8574-E23B-5EA663AE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E1A2-CB88-47C9-AB5F-90E372ADBB07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5CBF973-78EF-9955-E1E8-72C58DEFC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BD9766-B0AF-B16A-3F72-985EF5FF7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B444-019E-483C-A8E4-05C5AF3771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45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3E52008-0869-F519-3B8A-92424DCF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E1A2-CB88-47C9-AB5F-90E372ADBB07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8C86FB-1198-3103-89B0-580DDA742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00CFCE-B5DE-6A49-2B53-05A48C75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B444-019E-483C-A8E4-05C5AF3771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09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69FE09-3BFF-3A8C-2608-8D3B6084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8E7814-FC5C-E6C4-3620-7C0F2F6C2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AC02C0-A1AD-8095-262F-A62A0377B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5798DA-F3D6-5216-7EE4-4DC9782EE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E1A2-CB88-47C9-AB5F-90E372ADBB07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924EFF-A0D7-9412-73BE-6AD6ED36E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4AE18-3F00-CD15-6357-2AB03A9E2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B444-019E-483C-A8E4-05C5AF3771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11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AC9D63-27A5-FA72-A8E0-3C5E113A0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C585D47-B041-5333-1684-FA3C49D13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CD1023-57EC-C2CB-200C-A1AB5F42C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1AB134-4A86-EC0D-8B08-877691BE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E1A2-CB88-47C9-AB5F-90E372ADBB07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C46641-B757-D209-39FE-47CA23F7F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28E7A4-89F2-7125-68B5-9D29A90C9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B444-019E-483C-A8E4-05C5AF3771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29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FEBBD1D-E33A-75D8-9C34-EACC852E1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0BD844-ED89-E514-94E5-D3410E84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9138DD-2E61-2F3F-2917-D94F3E761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3E1A2-CB88-47C9-AB5F-90E372ADBB07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03B030-5545-D9B1-C3DB-EA8F76FB6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EED624-D90E-0980-8D93-013CDA10B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BB444-019E-483C-A8E4-05C5AF3771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17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8960" y="94983"/>
            <a:ext cx="9144000" cy="6718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130581" y="3030090"/>
            <a:ext cx="3718629" cy="3386137"/>
          </a:xfrm>
          <a:prstGeom prst="rect">
            <a:avLst/>
          </a:prstGeom>
          <a:solidFill>
            <a:schemeClr val="bg1"/>
          </a:solidFill>
          <a:ln w="6350">
            <a:solidFill>
              <a:srgbClr val="707173"/>
            </a:solidFill>
            <a:miter lim="800000"/>
            <a:headEnd/>
            <a:tailEnd/>
          </a:ln>
        </p:spPr>
        <p:txBody>
          <a:bodyPr lIns="0" rIns="18000" bIns="0"/>
          <a:lstStyle/>
          <a:p>
            <a:pPr marL="952500" lvl="2">
              <a:spcBef>
                <a:spcPct val="5000"/>
              </a:spcBef>
              <a:buClr>
                <a:srgbClr val="D50239"/>
              </a:buClr>
              <a:defRPr/>
            </a:pPr>
            <a:endParaRPr lang="fr-FR" sz="4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844675" y="1036194"/>
            <a:ext cx="8445500" cy="6604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lIns="54000" tIns="54000" rIns="54000" bIns="54000"/>
          <a:lstStyle/>
          <a:p>
            <a:pPr defTabSz="762000" eaLnBrk="0" hangingPunct="0">
              <a:lnSpc>
                <a:spcPct val="110000"/>
              </a:lnSpc>
              <a:defRPr/>
            </a:pPr>
            <a:r>
              <a:rPr lang="fr-FR" sz="1100" kern="0" dirty="0">
                <a:solidFill>
                  <a:srgbClr val="707173"/>
                </a:solidFill>
                <a:latin typeface="Tahoma"/>
                <a:ea typeface="Tahoma" pitchFamily="34" charset="0"/>
                <a:cs typeface="Tahoma"/>
              </a:rPr>
              <a:t>Christophe anime des formations et accompagne les entreprises dans différents secteurs industriels depuis dix années. Son parcours professionnel </a:t>
            </a:r>
            <a:r>
              <a:rPr lang="fr-FR" sz="1100" dirty="0">
                <a:solidFill>
                  <a:srgbClr val="707173"/>
                </a:solidFill>
                <a:latin typeface="Tahoma"/>
                <a:cs typeface="Tahoma"/>
              </a:rPr>
              <a:t>spécialisé en « Management par la Qualité » l’a conduit avec réussite vers </a:t>
            </a:r>
            <a:r>
              <a:rPr lang="fr-FR" sz="1100" kern="0" dirty="0">
                <a:solidFill>
                  <a:srgbClr val="707173"/>
                </a:solidFill>
                <a:latin typeface="Tahoma"/>
                <a:ea typeface="Tahoma" pitchFamily="34" charset="0"/>
                <a:cs typeface="Tahoma"/>
              </a:rPr>
              <a:t>la mise en place des démarches de prévention santé et sécurité en entreprise. Christophe dispose de facultés relationnelles lui permettant de s’adapter et de favoriser l'interaction.</a:t>
            </a:r>
          </a:p>
        </p:txBody>
      </p:sp>
      <p:sp>
        <p:nvSpPr>
          <p:cNvPr id="64518" name="Text Box 2"/>
          <p:cNvSpPr txBox="1">
            <a:spLocks noChangeArrowheads="1"/>
          </p:cNvSpPr>
          <p:nvPr/>
        </p:nvSpPr>
        <p:spPr bwMode="auto">
          <a:xfrm>
            <a:off x="1866491" y="1831337"/>
            <a:ext cx="5045075" cy="4931680"/>
          </a:xfrm>
          <a:prstGeom prst="rect">
            <a:avLst/>
          </a:prstGeom>
          <a:noFill/>
          <a:ln w="6350">
            <a:solidFill>
              <a:srgbClr val="70717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1800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7D0F45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D0F45"/>
              </a:buClr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fr-FR" altLang="fr-FR" sz="700" b="1" dirty="0">
              <a:solidFill>
                <a:srgbClr val="2175D9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089121" y="1812646"/>
            <a:ext cx="3737030" cy="1082675"/>
          </a:xfrm>
          <a:prstGeom prst="rect">
            <a:avLst/>
          </a:prstGeom>
          <a:solidFill>
            <a:schemeClr val="bg1"/>
          </a:solidFill>
          <a:ln w="6350">
            <a:solidFill>
              <a:srgbClr val="707173"/>
            </a:solidFill>
            <a:miter lim="800000"/>
            <a:headEnd/>
            <a:tailEnd/>
          </a:ln>
        </p:spPr>
        <p:txBody>
          <a:bodyPr lIns="0" rIns="18000" bIns="0"/>
          <a:lstStyle/>
          <a:p>
            <a:pPr marL="952500" lvl="2">
              <a:spcBef>
                <a:spcPct val="5000"/>
              </a:spcBef>
              <a:buClr>
                <a:srgbClr val="D50239"/>
              </a:buClr>
              <a:defRPr/>
            </a:pPr>
            <a:endParaRPr lang="fr-FR" sz="4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7119004" y="1818220"/>
            <a:ext cx="2303462" cy="1211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CSE CSSCT, SSCT, CHSCT</a:t>
            </a:r>
            <a:br>
              <a:rPr lang="fr-FR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</a:br>
            <a:r>
              <a:rPr lang="fr-FR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Arbre des causes</a:t>
            </a:r>
            <a:br>
              <a:rPr lang="fr-FR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</a:br>
            <a:r>
              <a:rPr lang="fr-FR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Sensibilisation ATEX</a:t>
            </a:r>
            <a:br>
              <a:rPr lang="fr-FR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</a:br>
            <a:r>
              <a:rPr lang="fr-FR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Gestes &amp; Postures</a:t>
            </a:r>
            <a:br>
              <a:rPr lang="fr-FR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</a:br>
            <a:r>
              <a:rPr lang="fr-FR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Jeu sécurité</a:t>
            </a:r>
            <a:br>
              <a:rPr lang="fr-FR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</a:br>
            <a:r>
              <a:rPr lang="fr-FR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Document unique</a:t>
            </a:r>
            <a:br>
              <a:rPr lang="fr-FR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</a:b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ISO 9001, 14001 et OHSAS 18001,</a:t>
            </a:r>
          </a:p>
          <a:p>
            <a:pPr>
              <a:spcBef>
                <a:spcPct val="50000"/>
              </a:spcBef>
              <a:defRPr/>
            </a:pPr>
            <a:endParaRPr lang="fr-FR" sz="85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4521" name="Text Box 11"/>
          <p:cNvSpPr txBox="1">
            <a:spLocks noChangeArrowheads="1"/>
          </p:cNvSpPr>
          <p:nvPr/>
        </p:nvSpPr>
        <p:spPr bwMode="auto">
          <a:xfrm flipH="1">
            <a:off x="8914561" y="1726641"/>
            <a:ext cx="1303337" cy="21431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txBody>
          <a:bodyPr>
            <a:spAutoFit/>
          </a:bodyPr>
          <a:lstStyle>
            <a:lvl1pPr defTabSz="762000" eaLnBrk="0" hangingPunct="0">
              <a:spcBef>
                <a:spcPct val="20000"/>
              </a:spcBef>
              <a:buFont typeface="Arial" panose="020B0604020202020204" pitchFamily="34" charset="0"/>
              <a:tabLst>
                <a:tab pos="1971675" algn="l"/>
              </a:tabLst>
              <a:defRPr sz="2400">
                <a:solidFill>
                  <a:srgbClr val="7D0F45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971675" algn="l"/>
              </a:tabLst>
              <a:defRPr sz="2400">
                <a:solidFill>
                  <a:srgbClr val="7F7F7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rgbClr val="7D0F45"/>
              </a:buClr>
              <a:buFont typeface="Arial" panose="020B0604020202020204" pitchFamily="34" charset="0"/>
              <a:buChar char="•"/>
              <a:tabLst>
                <a:tab pos="1971675" algn="l"/>
              </a:tabLst>
              <a:defRPr sz="2000">
                <a:solidFill>
                  <a:srgbClr val="7F7F7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Font typeface="Arial" panose="020B0604020202020204" pitchFamily="34" charset="0"/>
              <a:tabLst>
                <a:tab pos="1971675" algn="l"/>
              </a:tabLst>
              <a:defRPr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Font typeface="Arial" panose="020B0604020202020204" pitchFamily="34" charset="0"/>
              <a:tabLst>
                <a:tab pos="1971675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971675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971675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971675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971675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b="1" dirty="0">
                <a:solidFill>
                  <a:schemeClr val="bg1"/>
                </a:solidFill>
              </a:rPr>
              <a:t>SAVOIR-FAIRE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 flipH="1">
            <a:off x="4933390" y="1747931"/>
            <a:ext cx="1968500" cy="215900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txBody>
          <a:bodyPr>
            <a:spAutoFit/>
          </a:bodyPr>
          <a:lstStyle>
            <a:lvl1pPr defTabSz="762000" eaLnBrk="0" hangingPunct="0">
              <a:tabLst>
                <a:tab pos="19716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762000" eaLnBrk="0" hangingPunct="0">
              <a:tabLst>
                <a:tab pos="19716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762000" eaLnBrk="0" hangingPunct="0">
              <a:tabLst>
                <a:tab pos="19716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762000" eaLnBrk="0" hangingPunct="0">
              <a:tabLst>
                <a:tab pos="19716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762000" eaLnBrk="0" hangingPunct="0">
              <a:tabLst>
                <a:tab pos="19716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800" b="1" cap="all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qualifications - compétences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936004" y="1904852"/>
            <a:ext cx="4897437" cy="49090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fr-FR" sz="1000" b="1" dirty="0">
                <a:solidFill>
                  <a:srgbClr val="990099"/>
                </a:solidFill>
                <a:latin typeface="Tahoma"/>
                <a:cs typeface="Tahoma"/>
              </a:rPr>
              <a:t>Diplômes</a:t>
            </a:r>
          </a:p>
          <a:p>
            <a:pPr marL="171450" indent="-171450">
              <a:lnSpc>
                <a:spcPct val="50000"/>
              </a:lnSpc>
              <a:spcBef>
                <a:spcPct val="50000"/>
              </a:spcBef>
              <a:buFont typeface="Arial"/>
              <a:buChar char="•"/>
              <a:defRPr/>
            </a:pPr>
            <a:r>
              <a:rPr lang="fr-FR" sz="900" dirty="0">
                <a:solidFill>
                  <a:srgbClr val="002060"/>
                </a:solidFill>
                <a:latin typeface="Tahoma"/>
                <a:cs typeface="Tahoma"/>
              </a:rPr>
              <a:t>Obtention de la certification « Formateur en initiation à la prévention des risques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fr-FR" sz="900" dirty="0">
                <a:solidFill>
                  <a:srgbClr val="002060"/>
                </a:solidFill>
                <a:latin typeface="Tahoma"/>
                <a:cs typeface="Tahoma"/>
              </a:rPr>
              <a:t>     psychosociaux « de l’INRS</a:t>
            </a:r>
          </a:p>
          <a:p>
            <a:pPr marL="171450" indent="-171450">
              <a:lnSpc>
                <a:spcPct val="50000"/>
              </a:lnSpc>
              <a:spcBef>
                <a:spcPct val="50000"/>
              </a:spcBef>
              <a:buFont typeface="Arial"/>
              <a:buChar char="•"/>
              <a:defRPr/>
            </a:pPr>
            <a:r>
              <a:rPr lang="fr-FR" sz="900" dirty="0">
                <a:solidFill>
                  <a:srgbClr val="002060"/>
                </a:solidFill>
                <a:latin typeface="Tahoma"/>
                <a:cs typeface="Tahoma"/>
              </a:rPr>
              <a:t>Obtention d’U.V de management social et humain de l’entreprise pour l’ingénieur,</a:t>
            </a:r>
          </a:p>
          <a:p>
            <a:pPr marL="171450" indent="-171450">
              <a:lnSpc>
                <a:spcPct val="50000"/>
              </a:lnSpc>
              <a:spcBef>
                <a:spcPct val="50000"/>
              </a:spcBef>
              <a:buFont typeface="Arial"/>
              <a:buChar char="•"/>
              <a:defRPr/>
            </a:pPr>
            <a:r>
              <a:rPr lang="fr-FR" sz="900" dirty="0">
                <a:solidFill>
                  <a:srgbClr val="002060"/>
                </a:solidFill>
                <a:latin typeface="Tahoma"/>
                <a:cs typeface="Tahoma"/>
              </a:rPr>
              <a:t>Obtention d’U.V Maîtrise et Assurance de la qualité, relation Qualité, Sécurité et</a:t>
            </a:r>
          </a:p>
          <a:p>
            <a:pPr marL="171450" indent="-171450">
              <a:lnSpc>
                <a:spcPct val="50000"/>
              </a:lnSpc>
              <a:spcBef>
                <a:spcPct val="50000"/>
              </a:spcBef>
              <a:buFont typeface="Arial"/>
              <a:buChar char="•"/>
              <a:defRPr/>
            </a:pPr>
            <a:r>
              <a:rPr lang="fr-FR" sz="900" dirty="0">
                <a:solidFill>
                  <a:srgbClr val="002060"/>
                </a:solidFill>
                <a:latin typeface="Tahoma"/>
                <a:cs typeface="Tahoma"/>
              </a:rPr>
              <a:t>environnement et maîtrise de la mesure,</a:t>
            </a:r>
          </a:p>
          <a:p>
            <a:pPr marL="171450" indent="-171450">
              <a:lnSpc>
                <a:spcPct val="50000"/>
              </a:lnSpc>
              <a:spcBef>
                <a:spcPct val="50000"/>
              </a:spcBef>
              <a:buFont typeface="Arial"/>
              <a:buChar char="•"/>
              <a:defRPr/>
            </a:pPr>
            <a:r>
              <a:rPr lang="fr-FR" sz="900" dirty="0">
                <a:solidFill>
                  <a:srgbClr val="002060"/>
                </a:solidFill>
                <a:latin typeface="Tahoma"/>
                <a:cs typeface="Tahoma"/>
              </a:rPr>
              <a:t>Obtention d’U.V de matériaux métallique et métallurgie,</a:t>
            </a:r>
          </a:p>
          <a:p>
            <a:pPr marL="171450" indent="-171450">
              <a:lnSpc>
                <a:spcPct val="50000"/>
              </a:lnSpc>
              <a:spcBef>
                <a:spcPct val="50000"/>
              </a:spcBef>
              <a:buFont typeface="Arial"/>
              <a:buChar char="•"/>
              <a:defRPr/>
            </a:pPr>
            <a:r>
              <a:rPr lang="fr-FR" sz="900" dirty="0">
                <a:solidFill>
                  <a:srgbClr val="002060"/>
                </a:solidFill>
                <a:latin typeface="Tahoma"/>
                <a:cs typeface="Tahoma"/>
              </a:rPr>
              <a:t>Première année de Maîtrise des sciences et techniques (M.S.T), analyse, contrôle et génie </a:t>
            </a:r>
          </a:p>
          <a:p>
            <a:pPr marL="171450" indent="-171450">
              <a:lnSpc>
                <a:spcPct val="50000"/>
              </a:lnSpc>
              <a:spcBef>
                <a:spcPct val="50000"/>
              </a:spcBef>
              <a:buFont typeface="Arial"/>
              <a:buChar char="•"/>
              <a:defRPr/>
            </a:pPr>
            <a:r>
              <a:rPr lang="fr-FR" sz="900" dirty="0">
                <a:solidFill>
                  <a:srgbClr val="002060"/>
                </a:solidFill>
                <a:latin typeface="Tahoma"/>
                <a:cs typeface="Tahoma"/>
              </a:rPr>
              <a:t>des matériaux à la faculté des sciences,</a:t>
            </a:r>
          </a:p>
          <a:p>
            <a:pPr marL="171450" indent="-171450">
              <a:lnSpc>
                <a:spcPct val="50000"/>
              </a:lnSpc>
              <a:spcBef>
                <a:spcPct val="50000"/>
              </a:spcBef>
              <a:buFont typeface="Arial"/>
              <a:buChar char="•"/>
              <a:defRPr/>
            </a:pPr>
            <a:r>
              <a:rPr lang="fr-FR" sz="900" dirty="0">
                <a:solidFill>
                  <a:srgbClr val="002060"/>
                </a:solidFill>
                <a:latin typeface="Tahoma"/>
                <a:cs typeface="Tahoma"/>
              </a:rPr>
              <a:t>B.T.S Traitements des Matériaux, option traitement thermique,</a:t>
            </a:r>
          </a:p>
          <a:p>
            <a:pPr marL="171450" indent="-171450">
              <a:lnSpc>
                <a:spcPct val="50000"/>
              </a:lnSpc>
              <a:spcBef>
                <a:spcPct val="50000"/>
              </a:spcBef>
              <a:buFont typeface="Arial"/>
              <a:buChar char="•"/>
              <a:defRPr/>
            </a:pPr>
            <a:r>
              <a:rPr lang="fr-FR" sz="900" dirty="0">
                <a:solidFill>
                  <a:srgbClr val="002060"/>
                </a:solidFill>
                <a:latin typeface="Tahoma"/>
                <a:cs typeface="Tahoma"/>
              </a:rPr>
              <a:t>Baccalauréat F1, option productique et construction mécanique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fr-FR" sz="800" dirty="0">
              <a:solidFill>
                <a:srgbClr val="002060"/>
              </a:solidFill>
              <a:latin typeface="Tahoma"/>
              <a:cs typeface="Tahoma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fr-FR" sz="1000" b="1" dirty="0">
                <a:solidFill>
                  <a:srgbClr val="990099"/>
                </a:solidFill>
                <a:latin typeface="Tahoma"/>
                <a:cs typeface="Tahoma"/>
              </a:rPr>
              <a:t>Formations complémentaires</a:t>
            </a:r>
          </a:p>
          <a:p>
            <a:pPr marL="171450" indent="-171450">
              <a:lnSpc>
                <a:spcPct val="50000"/>
              </a:lnSpc>
              <a:spcBef>
                <a:spcPct val="50000"/>
              </a:spcBef>
              <a:buFont typeface="Arial"/>
              <a:buChar char="•"/>
              <a:defRPr/>
            </a:pPr>
            <a:r>
              <a:rPr lang="fr-FR" sz="900" dirty="0">
                <a:solidFill>
                  <a:srgbClr val="002060"/>
                </a:solidFill>
                <a:latin typeface="Tahoma"/>
                <a:cs typeface="Tahoma"/>
              </a:rPr>
              <a:t>Individuelle de langue Anglaise de 80 heures,</a:t>
            </a:r>
          </a:p>
          <a:p>
            <a:pPr marL="171450" indent="-171450">
              <a:lnSpc>
                <a:spcPct val="50000"/>
              </a:lnSpc>
              <a:spcBef>
                <a:spcPct val="50000"/>
              </a:spcBef>
              <a:buFont typeface="Arial"/>
              <a:buChar char="•"/>
              <a:defRPr/>
            </a:pPr>
            <a:r>
              <a:rPr lang="fr-FR" sz="900" dirty="0">
                <a:solidFill>
                  <a:srgbClr val="002060"/>
                </a:solidFill>
                <a:latin typeface="Tahoma"/>
                <a:cs typeface="Tahoma"/>
              </a:rPr>
              <a:t>Responsable d’audit de Système de Management de la sécurité OHSAS 18001</a:t>
            </a:r>
          </a:p>
          <a:p>
            <a:pPr marL="171450" indent="-171450">
              <a:lnSpc>
                <a:spcPct val="50000"/>
              </a:lnSpc>
              <a:spcBef>
                <a:spcPct val="50000"/>
              </a:spcBef>
              <a:buFont typeface="Arial"/>
              <a:buChar char="•"/>
              <a:defRPr/>
            </a:pPr>
            <a:r>
              <a:rPr lang="fr-FR" sz="900" dirty="0">
                <a:solidFill>
                  <a:srgbClr val="002060"/>
                </a:solidFill>
                <a:latin typeface="Tahoma"/>
                <a:cs typeface="Tahoma"/>
              </a:rPr>
              <a:t>Responsable d’audit de Système de Management de la Qualité 9001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fr-FR" sz="80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fr-FR" sz="1000" b="1" dirty="0">
                <a:solidFill>
                  <a:srgbClr val="990099"/>
                </a:solidFill>
                <a:latin typeface="Tahoma"/>
                <a:cs typeface="Tahoma"/>
              </a:rPr>
              <a:t>Conseil &amp; création</a:t>
            </a:r>
          </a:p>
          <a:p>
            <a:pPr marL="171450" indent="-171450">
              <a:lnSpc>
                <a:spcPct val="50000"/>
              </a:lnSpc>
              <a:spcBef>
                <a:spcPct val="50000"/>
              </a:spcBef>
              <a:buFont typeface="Arial"/>
              <a:buChar char="•"/>
              <a:defRPr/>
            </a:pPr>
            <a:r>
              <a:rPr lang="fr-FR" sz="900" dirty="0">
                <a:solidFill>
                  <a:srgbClr val="002060"/>
                </a:solidFill>
                <a:latin typeface="Tahoma"/>
                <a:cs typeface="Tahoma"/>
              </a:rPr>
              <a:t>Conseil et accompagnement dans les domaines de la sécurité et de la Qualité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fr-FR" sz="80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fr-FR" sz="1000" b="1" dirty="0">
                <a:solidFill>
                  <a:srgbClr val="990099"/>
                </a:solidFill>
                <a:latin typeface="Tahoma"/>
                <a:cs typeface="Tahoma"/>
              </a:rPr>
              <a:t>Formation et Prévention des risques professionnels </a:t>
            </a:r>
          </a:p>
          <a:p>
            <a:pPr marL="171450" indent="-171450">
              <a:spcBef>
                <a:spcPts val="200"/>
              </a:spcBef>
              <a:buFont typeface="Arial"/>
              <a:buChar char="•"/>
              <a:defRPr/>
            </a:pPr>
            <a:r>
              <a:rPr lang="fr-FR" sz="900" dirty="0">
                <a:solidFill>
                  <a:srgbClr val="002060"/>
                </a:solidFill>
                <a:latin typeface="Tahoma"/>
                <a:cs typeface="Tahoma"/>
              </a:rPr>
              <a:t>Evaluation des risques (Document Unique - Décret du 5/11/01),</a:t>
            </a:r>
          </a:p>
          <a:p>
            <a:pPr marL="171450" indent="-171450">
              <a:spcBef>
                <a:spcPts val="200"/>
              </a:spcBef>
              <a:buFont typeface="Arial"/>
              <a:buChar char="•"/>
              <a:defRPr/>
            </a:pPr>
            <a:r>
              <a:rPr lang="fr-FR" sz="900" dirty="0">
                <a:solidFill>
                  <a:srgbClr val="002060"/>
                </a:solidFill>
                <a:latin typeface="Tahoma"/>
                <a:cs typeface="Tahoma"/>
              </a:rPr>
              <a:t>CSE CSSCT, SSCT, animateur sécurité, Réfèrent sécurité interne (Décret 2012),</a:t>
            </a:r>
          </a:p>
          <a:p>
            <a:pPr marL="171450" indent="-171450">
              <a:spcBef>
                <a:spcPts val="200"/>
              </a:spcBef>
              <a:buFont typeface="Arial"/>
              <a:buChar char="•"/>
              <a:defRPr/>
            </a:pPr>
            <a:r>
              <a:rPr lang="fr-FR" sz="900" dirty="0">
                <a:solidFill>
                  <a:srgbClr val="002060"/>
                </a:solidFill>
                <a:latin typeface="Tahoma"/>
                <a:cs typeface="Tahoma"/>
              </a:rPr>
              <a:t>Référent Harcèlement sexuel propos et agissements sexiste, risques psychosociaux</a:t>
            </a:r>
          </a:p>
          <a:p>
            <a:pPr marL="171450" indent="-171450">
              <a:spcBef>
                <a:spcPts val="200"/>
              </a:spcBef>
              <a:buFont typeface="Arial"/>
              <a:buChar char="•"/>
              <a:defRPr/>
            </a:pPr>
            <a:r>
              <a:rPr lang="fr-FR" sz="900" dirty="0">
                <a:solidFill>
                  <a:srgbClr val="002060"/>
                </a:solidFill>
                <a:latin typeface="Tahoma"/>
                <a:cs typeface="Tahoma"/>
              </a:rPr>
              <a:t>Analyse des accidents (méthode Arbre des causes),</a:t>
            </a:r>
          </a:p>
          <a:p>
            <a:pPr marL="171450" indent="-171450">
              <a:spcBef>
                <a:spcPts val="200"/>
              </a:spcBef>
              <a:buFont typeface="Arial"/>
              <a:buChar char="•"/>
              <a:defRPr/>
            </a:pPr>
            <a:r>
              <a:rPr lang="fr-FR" sz="900" dirty="0">
                <a:solidFill>
                  <a:srgbClr val="002060"/>
                </a:solidFill>
                <a:latin typeface="Tahoma"/>
                <a:cs typeface="Tahoma"/>
              </a:rPr>
              <a:t>Risque chimique,</a:t>
            </a:r>
          </a:p>
          <a:p>
            <a:pPr marL="171450" indent="-171450">
              <a:spcBef>
                <a:spcPts val="200"/>
              </a:spcBef>
              <a:buFont typeface="Arial"/>
              <a:buChar char="•"/>
              <a:defRPr/>
            </a:pPr>
            <a:r>
              <a:rPr lang="fr-FR" sz="900" dirty="0">
                <a:solidFill>
                  <a:srgbClr val="002060"/>
                </a:solidFill>
                <a:latin typeface="Tahoma"/>
                <a:cs typeface="Tahoma"/>
              </a:rPr>
              <a:t>Sensibilisation Atmosphères explosives (ATEX),</a:t>
            </a:r>
          </a:p>
          <a:p>
            <a:pPr marL="171450" indent="-171450">
              <a:spcBef>
                <a:spcPts val="200"/>
              </a:spcBef>
              <a:buFont typeface="Arial"/>
              <a:buChar char="•"/>
              <a:defRPr/>
            </a:pPr>
            <a:r>
              <a:rPr lang="fr-FR" sz="900" dirty="0">
                <a:solidFill>
                  <a:srgbClr val="002060"/>
                </a:solidFill>
                <a:latin typeface="Tahoma"/>
                <a:cs typeface="Tahoma"/>
              </a:rPr>
              <a:t>Gestion des entreprises extérieures,</a:t>
            </a:r>
          </a:p>
          <a:p>
            <a:pPr marL="171450" indent="-171450">
              <a:spcBef>
                <a:spcPts val="200"/>
              </a:spcBef>
              <a:buFont typeface="Arial"/>
              <a:buChar char="•"/>
              <a:defRPr/>
            </a:pPr>
            <a:r>
              <a:rPr lang="fr-FR" sz="900" dirty="0">
                <a:solidFill>
                  <a:srgbClr val="002060"/>
                </a:solidFill>
                <a:latin typeface="Tahoma"/>
                <a:cs typeface="Tahoma"/>
              </a:rPr>
              <a:t>Règlement CLP : classification et étiquetage des produits chimiques,</a:t>
            </a:r>
          </a:p>
          <a:p>
            <a:pPr marL="171450" indent="-171450">
              <a:spcBef>
                <a:spcPts val="200"/>
              </a:spcBef>
              <a:buFont typeface="Arial"/>
              <a:buChar char="•"/>
              <a:defRPr/>
            </a:pPr>
            <a:r>
              <a:rPr lang="fr-FR" sz="900" dirty="0">
                <a:solidFill>
                  <a:srgbClr val="002060"/>
                </a:solidFill>
                <a:latin typeface="Tahoma"/>
                <a:cs typeface="Tahoma"/>
              </a:rPr>
              <a:t>Gestes &amp; postures, SST, habilitation électrique</a:t>
            </a:r>
          </a:p>
          <a:p>
            <a:pPr marL="171450" indent="-171450">
              <a:spcBef>
                <a:spcPts val="200"/>
              </a:spcBef>
              <a:buFont typeface="Arial"/>
              <a:buChar char="•"/>
              <a:defRPr/>
            </a:pPr>
            <a:r>
              <a:rPr lang="fr-FR" sz="900" dirty="0">
                <a:solidFill>
                  <a:srgbClr val="002060"/>
                </a:solidFill>
                <a:latin typeface="Tahoma"/>
                <a:cs typeface="Tahoma"/>
              </a:rPr>
              <a:t>Organisation de la sécurité au sein de l’entreprise,</a:t>
            </a:r>
          </a:p>
          <a:p>
            <a:pPr marL="171450" indent="-171450">
              <a:spcBef>
                <a:spcPts val="200"/>
              </a:spcBef>
              <a:buFont typeface="Arial"/>
              <a:buChar char="•"/>
              <a:defRPr/>
            </a:pPr>
            <a:r>
              <a:rPr lang="fr-FR" sz="900" dirty="0">
                <a:solidFill>
                  <a:srgbClr val="002060"/>
                </a:solidFill>
                <a:latin typeface="Tahoma"/>
                <a:cs typeface="Tahoma"/>
              </a:rPr>
              <a:t>Création de consignes, de fiches de postes sécurité et de manuels sécurité,</a:t>
            </a:r>
          </a:p>
          <a:p>
            <a:pPr marL="171450" indent="-171450">
              <a:spcBef>
                <a:spcPts val="200"/>
              </a:spcBef>
              <a:buFont typeface="Arial"/>
              <a:buChar char="•"/>
              <a:defRPr/>
            </a:pPr>
            <a:r>
              <a:rPr lang="fr-FR" sz="900" dirty="0">
                <a:solidFill>
                  <a:srgbClr val="002060"/>
                </a:solidFill>
                <a:latin typeface="Tahoma"/>
                <a:cs typeface="Tahoma"/>
              </a:rPr>
              <a:t>Référentiel ISO 9001, 14001 et 45001,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109528" y="3072038"/>
            <a:ext cx="3610066" cy="3475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0"/>
              </a:spcBef>
              <a:defRPr/>
            </a:pPr>
            <a:r>
              <a:rPr lang="fr-FR" sz="800" b="1" spc="-30" dirty="0">
                <a:solidFill>
                  <a:srgbClr val="990099"/>
                </a:solidFill>
                <a:latin typeface="Tahoma"/>
                <a:cs typeface="Tahoma"/>
              </a:rPr>
              <a:t>QSE START Consulting</a:t>
            </a:r>
          </a:p>
          <a:p>
            <a:pPr>
              <a:spcBef>
                <a:spcPts val="50"/>
              </a:spcBef>
              <a:defRPr/>
            </a:pPr>
            <a:r>
              <a:rPr lang="fr-FR" sz="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Directeur, consultant, auditeur et formateur en Qualité, sécurité et prévention</a:t>
            </a:r>
          </a:p>
          <a:p>
            <a:pPr>
              <a:spcBef>
                <a:spcPts val="50"/>
              </a:spcBef>
              <a:defRPr/>
            </a:pPr>
            <a:endParaRPr lang="fr-FR" sz="300" b="1" spc="-3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cs typeface="Tahoma"/>
            </a:endParaRPr>
          </a:p>
          <a:p>
            <a:pPr>
              <a:spcBef>
                <a:spcPts val="50"/>
              </a:spcBef>
              <a:defRPr/>
            </a:pPr>
            <a:r>
              <a:rPr lang="fr-FR" sz="800" b="1" spc="-30" dirty="0">
                <a:solidFill>
                  <a:srgbClr val="990099"/>
                </a:solidFill>
                <a:latin typeface="Tahoma"/>
                <a:cs typeface="Tahoma"/>
              </a:rPr>
              <a:t>HR Consultancy Partners </a:t>
            </a:r>
          </a:p>
          <a:p>
            <a:pPr>
              <a:spcBef>
                <a:spcPts val="50"/>
              </a:spcBef>
              <a:defRPr/>
            </a:pPr>
            <a:r>
              <a:rPr lang="fr-FR" sz="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Consultant, auditeur et formateur en sécurité prévention</a:t>
            </a:r>
          </a:p>
          <a:p>
            <a:pPr>
              <a:spcBef>
                <a:spcPts val="50"/>
              </a:spcBef>
              <a:defRPr/>
            </a:pPr>
            <a:endParaRPr lang="fr-FR" sz="300" spc="-1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cs typeface="Tahoma"/>
            </a:endParaRPr>
          </a:p>
          <a:p>
            <a:pPr>
              <a:spcBef>
                <a:spcPts val="50"/>
              </a:spcBef>
              <a:defRPr/>
            </a:pPr>
            <a:r>
              <a:rPr lang="fr-FR" sz="800" b="1" spc="-30" dirty="0">
                <a:solidFill>
                  <a:srgbClr val="990099"/>
                </a:solidFill>
                <a:latin typeface="Tahoma"/>
                <a:cs typeface="Tahoma"/>
              </a:rPr>
              <a:t>Acos</a:t>
            </a:r>
          </a:p>
          <a:p>
            <a:pPr>
              <a:spcBef>
                <a:spcPts val="50"/>
              </a:spcBef>
              <a:defRPr/>
            </a:pPr>
            <a:r>
              <a:rPr lang="fr-FR" sz="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Mise en place d’un système intégré Qualité Hygiène Sécurité et Environnement.</a:t>
            </a:r>
            <a:br>
              <a:rPr lang="fr-FR" sz="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</a:br>
            <a:r>
              <a:rPr lang="fr-FR" sz="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- Obtention des certifications Iso 9001 V2000 et en 9100 sur 4 sites</a:t>
            </a:r>
            <a:br>
              <a:rPr lang="fr-FR" sz="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</a:br>
            <a:r>
              <a:rPr lang="fr-FR" sz="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- Suivi et organisation des audits internes et externes (fournisseurs).</a:t>
            </a:r>
            <a:br>
              <a:rPr lang="fr-FR" sz="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</a:br>
            <a:r>
              <a:rPr lang="fr-FR" sz="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- Membre actif de la Plate-forme des Auditeurs Internes Aquitains.</a:t>
            </a:r>
            <a:br>
              <a:rPr lang="fr-FR" sz="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</a:br>
            <a:r>
              <a:rPr lang="fr-FR" sz="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- Rédaction du Document Unique et mise en place d’un système</a:t>
            </a:r>
            <a:br>
              <a:rPr lang="fr-FR" sz="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</a:br>
            <a:r>
              <a:rPr lang="fr-FR" sz="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  respectant les exigences liées à la sécurité suivant l’OHSAS 18001</a:t>
            </a:r>
            <a:br>
              <a:rPr lang="fr-FR" sz="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</a:br>
            <a:r>
              <a:rPr lang="fr-FR" sz="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- Formateur interne CACES et règles d’hygiène et sécurité.</a:t>
            </a:r>
            <a:br>
              <a:rPr lang="fr-FR" sz="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</a:br>
            <a:r>
              <a:rPr lang="fr-FR" sz="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- Mise en place d’un système environnemental suivant l’ISO 14001 </a:t>
            </a:r>
            <a:r>
              <a:rPr lang="fr-FR" sz="8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sur tous les sites du groupe (veille réglementaire, suivie des déchets)</a:t>
            </a:r>
          </a:p>
          <a:p>
            <a:pPr marL="171450" indent="-171450">
              <a:spcBef>
                <a:spcPts val="50"/>
              </a:spcBef>
              <a:buFontTx/>
              <a:buChar char="-"/>
              <a:defRPr/>
            </a:pPr>
            <a:endParaRPr lang="fr-FR" sz="300" spc="-1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cs typeface="Tahoma"/>
            </a:endParaRPr>
          </a:p>
          <a:p>
            <a:pPr>
              <a:spcBef>
                <a:spcPts val="50"/>
              </a:spcBef>
              <a:defRPr/>
            </a:pPr>
            <a:r>
              <a:rPr lang="fr-FR" sz="800" b="1" spc="-10" dirty="0">
                <a:solidFill>
                  <a:srgbClr val="990099"/>
                </a:solidFill>
                <a:latin typeface="Tahoma"/>
                <a:cs typeface="Tahoma"/>
              </a:rPr>
              <a:t>Prodec Métal </a:t>
            </a:r>
          </a:p>
          <a:p>
            <a:pPr>
              <a:spcBef>
                <a:spcPts val="50"/>
              </a:spcBef>
              <a:defRPr/>
            </a:pPr>
            <a:r>
              <a:rPr lang="fr-FR" sz="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Responsable d’une chaîne d’argenture industrielle et aéronautique, Animateur qualité, sécurité</a:t>
            </a:r>
            <a:br>
              <a:rPr lang="fr-FR" sz="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</a:br>
            <a:endParaRPr lang="fr-FR" sz="800" spc="-10" dirty="0">
              <a:solidFill>
                <a:srgbClr val="990099"/>
              </a:solidFill>
              <a:latin typeface="Tahoma"/>
              <a:cs typeface="Tahoma"/>
            </a:endParaRPr>
          </a:p>
          <a:p>
            <a:pPr>
              <a:spcBef>
                <a:spcPts val="50"/>
              </a:spcBef>
              <a:defRPr/>
            </a:pPr>
            <a:r>
              <a:rPr lang="fr-FR" sz="800" b="1" spc="-10" dirty="0">
                <a:solidFill>
                  <a:srgbClr val="990099"/>
                </a:solidFill>
                <a:latin typeface="Tahoma"/>
                <a:cs typeface="Tahoma"/>
              </a:rPr>
              <a:t>Vide Adour</a:t>
            </a:r>
            <a:br>
              <a:rPr lang="fr-FR" sz="800" spc="-10" dirty="0">
                <a:solidFill>
                  <a:srgbClr val="ED7D31"/>
                </a:solidFill>
                <a:latin typeface="Tahoma"/>
                <a:cs typeface="Tahoma"/>
              </a:rPr>
            </a:br>
            <a:r>
              <a:rPr lang="fr-FR" sz="800" i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Responsable de production</a:t>
            </a:r>
          </a:p>
          <a:p>
            <a:pPr>
              <a:spcBef>
                <a:spcPts val="50"/>
              </a:spcBef>
              <a:defRPr/>
            </a:pPr>
            <a:r>
              <a:rPr lang="fr-FR" sz="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Animateur qualité, sécurité, réalise les audits internes et externes, gère le système d’assurance qualité comme relais du responsable qualité du site de Pau.</a:t>
            </a:r>
          </a:p>
          <a:p>
            <a:pPr>
              <a:spcBef>
                <a:spcPts val="50"/>
              </a:spcBef>
              <a:defRPr/>
            </a:pPr>
            <a:endParaRPr lang="fr-FR" sz="800" spc="-1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64525" name="Text Box 11"/>
          <p:cNvSpPr txBox="1">
            <a:spLocks noChangeArrowheads="1"/>
          </p:cNvSpPr>
          <p:nvPr/>
        </p:nvSpPr>
        <p:spPr bwMode="auto">
          <a:xfrm flipH="1">
            <a:off x="8944443" y="2948922"/>
            <a:ext cx="1303337" cy="215900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txBody>
          <a:bodyPr>
            <a:spAutoFit/>
          </a:bodyPr>
          <a:lstStyle>
            <a:lvl1pPr defTabSz="762000" eaLnBrk="0" hangingPunct="0">
              <a:spcBef>
                <a:spcPct val="20000"/>
              </a:spcBef>
              <a:buFont typeface="Arial" panose="020B0604020202020204" pitchFamily="34" charset="0"/>
              <a:tabLst>
                <a:tab pos="1971675" algn="l"/>
              </a:tabLst>
              <a:defRPr sz="2400">
                <a:solidFill>
                  <a:srgbClr val="7D0F45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971675" algn="l"/>
              </a:tabLst>
              <a:defRPr sz="2400">
                <a:solidFill>
                  <a:srgbClr val="7F7F7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rgbClr val="7D0F45"/>
              </a:buClr>
              <a:buFont typeface="Arial" panose="020B0604020202020204" pitchFamily="34" charset="0"/>
              <a:buChar char="•"/>
              <a:tabLst>
                <a:tab pos="1971675" algn="l"/>
              </a:tabLst>
              <a:defRPr sz="2000">
                <a:solidFill>
                  <a:srgbClr val="7F7F7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Font typeface="Arial" panose="020B0604020202020204" pitchFamily="34" charset="0"/>
              <a:tabLst>
                <a:tab pos="1971675" algn="l"/>
              </a:tabLst>
              <a:defRPr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Font typeface="Arial" panose="020B0604020202020204" pitchFamily="34" charset="0"/>
              <a:tabLst>
                <a:tab pos="1971675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971675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971675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971675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971675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b="1" dirty="0">
                <a:solidFill>
                  <a:schemeClr val="bg1"/>
                </a:solidFill>
              </a:rPr>
              <a:t>POSTES OCCUPES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405811" y="1940954"/>
            <a:ext cx="2444703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Reach et CLP</a:t>
            </a:r>
            <a:br>
              <a:rPr lang="fr-FR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</a:br>
            <a:r>
              <a:rPr lang="fr-FR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Risque chimique</a:t>
            </a:r>
            <a:br>
              <a:rPr lang="fr-FR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</a:br>
            <a:r>
              <a:rPr lang="fr-FR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Pénibilité, habilitation électrique</a:t>
            </a:r>
            <a:br>
              <a:rPr lang="fr-FR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</a:br>
            <a:r>
              <a:rPr lang="fr-FR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Risques psychosociaux, référent harcèlement</a:t>
            </a:r>
            <a:br>
              <a:rPr lang="fr-FR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</a:br>
            <a:r>
              <a:rPr lang="fr-FR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Système Management QHSE</a:t>
            </a:r>
          </a:p>
        </p:txBody>
      </p:sp>
      <p:pic>
        <p:nvPicPr>
          <p:cNvPr id="64528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286" y="85353"/>
            <a:ext cx="1050009" cy="159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5">
            <a:extLst>
              <a:ext uri="{FF2B5EF4-FFF2-40B4-BE49-F238E27FC236}">
                <a16:creationId xmlns:a16="http://schemas.microsoft.com/office/drawing/2014/main" id="{505D992A-C400-497E-9037-CE04D591F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18" y="6424614"/>
            <a:ext cx="6477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defRPr sz="2200" kern="1200">
                <a:solidFill>
                  <a:srgbClr val="434345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434345"/>
              </a:buClr>
              <a:buChar char="•"/>
              <a:defRPr sz="1800" kern="1200">
                <a:solidFill>
                  <a:srgbClr val="434345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-"/>
              <a:defRPr sz="1400" kern="1200">
                <a:solidFill>
                  <a:srgbClr val="434345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-"/>
              <a:defRPr sz="1400" kern="1200">
                <a:solidFill>
                  <a:srgbClr val="434345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0509B191-9227-43E6-B1F2-4D896AA7046C}" type="slidenum">
              <a:rPr lang="en-US" altLang="fr-FR" sz="1000" smtClean="0">
                <a:solidFill>
                  <a:srgbClr val="7F7F7F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fr-FR" sz="1000" dirty="0">
              <a:solidFill>
                <a:srgbClr val="7F7F7F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3AC0E74-4EF0-4495-B764-D18A26F3E2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495" y="2149246"/>
            <a:ext cx="1101466" cy="448408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BF6C7BA5-488A-4FFE-9D3C-201CFA99F60B}"/>
              </a:ext>
            </a:extLst>
          </p:cNvPr>
          <p:cNvSpPr txBox="1"/>
          <p:nvPr/>
        </p:nvSpPr>
        <p:spPr>
          <a:xfrm>
            <a:off x="43524" y="2558357"/>
            <a:ext cx="1446367" cy="530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Formateur en initiation à la prévention des risques  psychosociaux de l’INRS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B7B62808-E50C-4FB9-AF1A-DFBBC5100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234" y="3133481"/>
            <a:ext cx="10414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74B99B1-5364-4CA2-98AF-157C591C5BD7}"/>
              </a:ext>
            </a:extLst>
          </p:cNvPr>
          <p:cNvSpPr txBox="1"/>
          <p:nvPr/>
        </p:nvSpPr>
        <p:spPr>
          <a:xfrm>
            <a:off x="1528960" y="172764"/>
            <a:ext cx="238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Tahoma"/>
                <a:ea typeface="+mj-ea"/>
                <a:cs typeface="Tahoma"/>
              </a:rPr>
              <a:t>Christophe ANTOINE</a:t>
            </a:r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5E487192-3E0A-4481-88CA-1F5D568E90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82" y="4885487"/>
            <a:ext cx="840570" cy="840570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646A2DD5-8342-493A-AE20-4E82A5DA52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8" y="4129112"/>
            <a:ext cx="840571" cy="840571"/>
          </a:xfrm>
          <a:prstGeom prst="rect">
            <a:avLst/>
          </a:prstGeom>
        </p:spPr>
      </p:pic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BD5F3324-F276-49A9-A6B4-9CEDA02F66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8" y="5706280"/>
            <a:ext cx="840571" cy="840571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58FA27C3-824B-4984-A1EC-9D67396A7C55}"/>
              </a:ext>
            </a:extLst>
          </p:cNvPr>
          <p:cNvSpPr txBox="1"/>
          <p:nvPr/>
        </p:nvSpPr>
        <p:spPr>
          <a:xfrm>
            <a:off x="1538333" y="530952"/>
            <a:ext cx="2987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Tahoma"/>
                <a:cs typeface="Tahoma"/>
              </a:rPr>
              <a:t>Consultant et formateur</a:t>
            </a:r>
            <a:endParaRPr lang="fr-FR" sz="1600" b="1" dirty="0">
              <a:solidFill>
                <a:srgbClr val="7030A0"/>
              </a:solidFill>
              <a:latin typeface="Tahoma"/>
              <a:ea typeface="+mj-ea"/>
              <a:cs typeface="Tahoma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1B32531-6951-B065-0586-26E4E4A8A9D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269" t="42218" r="18774" b="41574"/>
          <a:stretch/>
        </p:blipFill>
        <p:spPr>
          <a:xfrm>
            <a:off x="4744304" y="53035"/>
            <a:ext cx="7323015" cy="101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5424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602</Words>
  <Application>Microsoft Office PowerPoint</Application>
  <PresentationFormat>Grand écran</PresentationFormat>
  <Paragraphs>57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Times New Roman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ANTOINE</dc:creator>
  <cp:lastModifiedBy>Christophe ANTOINE</cp:lastModifiedBy>
  <cp:revision>3</cp:revision>
  <dcterms:created xsi:type="dcterms:W3CDTF">2023-02-17T18:15:35Z</dcterms:created>
  <dcterms:modified xsi:type="dcterms:W3CDTF">2024-03-04T16:59:42Z</dcterms:modified>
</cp:coreProperties>
</file>